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74" r:id="rId5"/>
    <p:sldId id="260" r:id="rId6"/>
    <p:sldId id="261" r:id="rId7"/>
    <p:sldId id="263" r:id="rId8"/>
    <p:sldId id="264" r:id="rId9"/>
    <p:sldId id="270" r:id="rId10"/>
    <p:sldId id="269" r:id="rId11"/>
    <p:sldId id="271" r:id="rId12"/>
    <p:sldId id="272" r:id="rId13"/>
    <p:sldId id="273" r:id="rId14"/>
    <p:sldId id="275" r:id="rId15"/>
    <p:sldId id="268" r:id="rId16"/>
    <p:sldId id="262" r:id="rId17"/>
    <p:sldId id="265" r:id="rId18"/>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66" d="100"/>
          <a:sy n="66" d="100"/>
        </p:scale>
        <p:origin x="-1284" y="-90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D15035-93DC-4161-8C08-F5D875F52FF2}"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D15035-93DC-4161-8C08-F5D875F52FF2}"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D15035-93DC-4161-8C08-F5D875F52FF2}"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D15035-93DC-4161-8C08-F5D875F52FF2}"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D15035-93DC-4161-8C08-F5D875F52FF2}" type="datetimeFigureOut">
              <a:rPr lang="en-US" smtClean="0"/>
              <a:t>3/24/2015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D15035-93DC-4161-8C08-F5D875F52FF2}"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D15035-93DC-4161-8C08-F5D875F52FF2}" type="datetimeFigureOut">
              <a:rPr lang="en-US" smtClean="0"/>
              <a:t>3/24/2015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D15035-93DC-4161-8C08-F5D875F52FF2}" type="datetimeFigureOut">
              <a:rPr lang="en-US" smtClean="0"/>
              <a:t>3/24/2015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D15035-93DC-4161-8C08-F5D875F52FF2}" type="datetimeFigureOut">
              <a:rPr lang="en-US" smtClean="0"/>
              <a:t>3/24/2015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D15035-93DC-4161-8C08-F5D875F52FF2}"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D15035-93DC-4161-8C08-F5D875F52FF2}" type="datetimeFigureOut">
              <a:rPr lang="en-US" smtClean="0"/>
              <a:t>3/24/2015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19E88-859E-482A-898A-8EA81DA9793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D15035-93DC-4161-8C08-F5D875F52FF2}" type="datetimeFigureOut">
              <a:rPr lang="en-US" smtClean="0"/>
              <a:t>3/24/2015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119E88-859E-482A-898A-8EA81DA9793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boEAKeXDl4A" TargetMode="External"/><Relationship Id="rId2" Type="http://schemas.openxmlformats.org/officeDocument/2006/relationships/hyperlink" Target="https://www.youtube.com/watch?v=bbDtuMgFlBQ" TargetMode="External"/><Relationship Id="rId1" Type="http://schemas.openxmlformats.org/officeDocument/2006/relationships/slideLayout" Target="../slideLayouts/slideLayout2.xml"/><Relationship Id="rId5" Type="http://schemas.openxmlformats.org/officeDocument/2006/relationships/hyperlink" Target="http://cynamans.hubpages.com/hub/911-An-Untold-Story-of-Heart-Break" TargetMode="External"/><Relationship Id="rId4" Type="http://schemas.openxmlformats.org/officeDocument/2006/relationships/hyperlink" Target="https://www.youtube.com/watch?v=DBLgp1qTCTg"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vfYQAPhjwzA" TargetMode="External"/><Relationship Id="rId2" Type="http://schemas.openxmlformats.org/officeDocument/2006/relationships/hyperlink" Target="https://www.youtube.com/watch?v=QnvryCDEQrg" TargetMode="External"/><Relationship Id="rId1" Type="http://schemas.openxmlformats.org/officeDocument/2006/relationships/slideLayout" Target="../slideLayouts/slideLayout2.xml"/><Relationship Id="rId4" Type="http://schemas.openxmlformats.org/officeDocument/2006/relationships/hyperlink" Target="https://www.youtube.com/watch?v=1lKZqqSI9-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IedVRYUNWUU"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 Day 2 September 11, 2001</a:t>
            </a:r>
            <a:endParaRPr lang="en-US" dirty="0"/>
          </a:p>
        </p:txBody>
      </p:sp>
      <p:sp>
        <p:nvSpPr>
          <p:cNvPr id="3" name="Subtitle 2"/>
          <p:cNvSpPr>
            <a:spLocks noGrp="1"/>
          </p:cNvSpPr>
          <p:nvPr>
            <p:ph type="subTitle" idx="1"/>
          </p:nvPr>
        </p:nvSpPr>
        <p:spPr/>
        <p:txBody>
          <a:bodyPr/>
          <a:lstStyle/>
          <a:p>
            <a:r>
              <a:rPr lang="en-US" dirty="0" err="1" smtClean="0"/>
              <a:t>Newsclips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334962"/>
          </a:xfrm>
        </p:spPr>
        <p:txBody>
          <a:bodyPr>
            <a:normAutofit fontScale="90000"/>
          </a:bodyPr>
          <a:lstStyle/>
          <a:p>
            <a:r>
              <a:rPr lang="en-US" dirty="0" smtClean="0"/>
              <a:t>Scenario</a:t>
            </a:r>
            <a:endParaRPr lang="en-US" dirty="0"/>
          </a:p>
        </p:txBody>
      </p:sp>
      <p:sp>
        <p:nvSpPr>
          <p:cNvPr id="3" name="Content Placeholder 2"/>
          <p:cNvSpPr>
            <a:spLocks noGrp="1"/>
          </p:cNvSpPr>
          <p:nvPr>
            <p:ph idx="1"/>
          </p:nvPr>
        </p:nvSpPr>
        <p:spPr>
          <a:xfrm>
            <a:off x="609600" y="457200"/>
            <a:ext cx="8229600" cy="4525963"/>
          </a:xfrm>
        </p:spPr>
        <p:txBody>
          <a:bodyPr/>
          <a:lstStyle/>
          <a:p>
            <a:pPr>
              <a:buNone/>
            </a:pPr>
            <a:r>
              <a:rPr lang="en-US" dirty="0" smtClean="0"/>
              <a:t> 	Flight 93 is in the air and you are unaware of the hijacker’s plan. As the President of the US what do you do?</a:t>
            </a:r>
            <a:endParaRPr lang="en-US" dirty="0"/>
          </a:p>
        </p:txBody>
      </p:sp>
      <p:pic>
        <p:nvPicPr>
          <p:cNvPr id="30722" name="Picture 2" descr="http://www.federallodge.org/wp-content/uploads/2011/10/crewpassengersflight93.jpg"/>
          <p:cNvPicPr>
            <a:picLocks noChangeAspect="1" noChangeArrowheads="1"/>
          </p:cNvPicPr>
          <p:nvPr/>
        </p:nvPicPr>
        <p:blipFill>
          <a:blip r:embed="rId2" cstate="print"/>
          <a:srcRect/>
          <a:stretch>
            <a:fillRect/>
          </a:stretch>
        </p:blipFill>
        <p:spPr bwMode="auto">
          <a:xfrm>
            <a:off x="4267200" y="1394637"/>
            <a:ext cx="4876800" cy="55094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1143000"/>
          </a:xfrm>
        </p:spPr>
        <p:txBody>
          <a:bodyPr>
            <a:normAutofit fontScale="90000"/>
          </a:bodyPr>
          <a:lstStyle/>
          <a:p>
            <a:r>
              <a:rPr lang="en-US" dirty="0" smtClean="0"/>
              <a:t>As an Air Force pilot your commanding officer informs you that you are to follow Flight 93 and possibly shoot the plane down. What do you do?</a:t>
            </a:r>
            <a:endParaRPr lang="en-US" dirty="0"/>
          </a:p>
        </p:txBody>
      </p:sp>
      <p:pic>
        <p:nvPicPr>
          <p:cNvPr id="4" name="Picture 2" descr="http://www.federallodge.org/wp-content/uploads/2011/10/crewpassengersflight93.jpg"/>
          <p:cNvPicPr>
            <a:picLocks noChangeAspect="1" noChangeArrowheads="1"/>
          </p:cNvPicPr>
          <p:nvPr/>
        </p:nvPicPr>
        <p:blipFill>
          <a:blip r:embed="rId2" cstate="print"/>
          <a:srcRect/>
          <a:stretch>
            <a:fillRect/>
          </a:stretch>
        </p:blipFill>
        <p:spPr bwMode="auto">
          <a:xfrm>
            <a:off x="2743200" y="2590800"/>
            <a:ext cx="3076027" cy="347503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 US business owner selling appliances, what would you do?</a:t>
            </a:r>
            <a:endParaRPr lang="en-US" dirty="0"/>
          </a:p>
        </p:txBody>
      </p:sp>
      <p:pic>
        <p:nvPicPr>
          <p:cNvPr id="2050" name="Picture 2" descr="http://i.guim.co.uk/media/w-620/h--/q-95/7de39dfa17a7ee56aaa78bba4844333cc940bc4b/66_38_3843_2306/10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822904"/>
            <a:ext cx="5905500" cy="354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8773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 your daughter/son come home from school how do you explain the day?</a:t>
            </a:r>
            <a:endParaRPr lang="en-US" dirty="0"/>
          </a:p>
        </p:txBody>
      </p:sp>
      <p:pic>
        <p:nvPicPr>
          <p:cNvPr id="3074" name="Picture 2" descr="http://911familiesforamerica.org/images/9-11_childr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828800"/>
            <a:ext cx="7915275"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7859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 a firemen, do you go in the building to save lives?</a:t>
            </a:r>
            <a:endParaRPr lang="en-US" dirty="0"/>
          </a:p>
        </p:txBody>
      </p:sp>
      <p:pic>
        <p:nvPicPr>
          <p:cNvPr id="7170" name="Picture 2" descr="http://cdn.historycommons.org/images/events/339_mike_kehoe2050081722-964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752600"/>
            <a:ext cx="4736754" cy="3505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638800" y="1981200"/>
            <a:ext cx="1828800" cy="2671465"/>
          </a:xfrm>
          <a:prstGeom prst="rect">
            <a:avLst/>
          </a:prstGeom>
        </p:spPr>
        <p:txBody>
          <a:bodyPr wrap="square">
            <a:spAutoFit/>
          </a:bodyPr>
          <a:lstStyle/>
          <a:p>
            <a:r>
              <a:rPr lang="en-US" dirty="0"/>
              <a:t>Fireman Mike Kehoe heads upstairs while others flee downstairs. Kehoe luckily survived the building collapses.</a:t>
            </a:r>
            <a:endParaRPr lang="en-US" dirty="0"/>
          </a:p>
        </p:txBody>
      </p:sp>
    </p:spTree>
    <p:extLst>
      <p:ext uri="{BB962C8B-B14F-4D97-AF65-F5344CB8AC3E}">
        <p14:creationId xmlns:p14="http://schemas.microsoft.com/office/powerpoint/2010/main" val="3424051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258762"/>
          </a:xfrm>
        </p:spPr>
        <p:txBody>
          <a:bodyPr>
            <a:normAutofit fontScale="90000"/>
          </a:bodyPr>
          <a:lstStyle/>
          <a:p>
            <a:r>
              <a:rPr lang="en-US" dirty="0" smtClean="0"/>
              <a:t>That Night Evening Editions</a:t>
            </a:r>
            <a:endParaRPr lang="en-US" dirty="0"/>
          </a:p>
        </p:txBody>
      </p:sp>
      <p:pic>
        <p:nvPicPr>
          <p:cNvPr id="22530" name="Picture 2" descr="http://lewwaters.files.wordpress.com/2012/02/911-037.jpg"/>
          <p:cNvPicPr>
            <a:picLocks noChangeAspect="1" noChangeArrowheads="1"/>
          </p:cNvPicPr>
          <p:nvPr/>
        </p:nvPicPr>
        <p:blipFill>
          <a:blip r:embed="rId2" cstate="print"/>
          <a:srcRect/>
          <a:stretch>
            <a:fillRect/>
          </a:stretch>
        </p:blipFill>
        <p:spPr bwMode="auto">
          <a:xfrm>
            <a:off x="0" y="609600"/>
            <a:ext cx="3664927" cy="6248400"/>
          </a:xfrm>
          <a:prstGeom prst="rect">
            <a:avLst/>
          </a:prstGeom>
          <a:noFill/>
        </p:spPr>
      </p:pic>
      <p:pic>
        <p:nvPicPr>
          <p:cNvPr id="1026" name="Picture 2" descr="http://bloximages.chicago2.vip.townnews.com/napavalleyregister.com/content/tncms/assets/v3/editorial/2/76/2766c34e-c531-56fc-9f5a-e13c81ba7064/4e617a227f8fd.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5286" y="1600200"/>
            <a:ext cx="5715000" cy="381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That Night</a:t>
            </a:r>
            <a:endParaRPr lang="en-US" dirty="0"/>
          </a:p>
        </p:txBody>
      </p:sp>
      <p:sp>
        <p:nvSpPr>
          <p:cNvPr id="3" name="Content Placeholder 2"/>
          <p:cNvSpPr>
            <a:spLocks noGrp="1"/>
          </p:cNvSpPr>
          <p:nvPr>
            <p:ph idx="1"/>
          </p:nvPr>
        </p:nvSpPr>
        <p:spPr>
          <a:xfrm>
            <a:off x="152400" y="1600200"/>
            <a:ext cx="8763000" cy="4525963"/>
          </a:xfrm>
        </p:spPr>
        <p:txBody>
          <a:bodyPr>
            <a:normAutofit fontScale="92500" lnSpcReduction="10000"/>
          </a:bodyPr>
          <a:lstStyle/>
          <a:p>
            <a:pPr>
              <a:buNone/>
            </a:pPr>
            <a:r>
              <a:rPr lang="en-US" dirty="0" smtClean="0"/>
              <a:t>Bill O Reilly</a:t>
            </a:r>
          </a:p>
          <a:p>
            <a:pPr>
              <a:buNone/>
            </a:pPr>
            <a:r>
              <a:rPr lang="en-US" dirty="0" smtClean="0">
                <a:hlinkClick r:id="rId2"/>
              </a:rPr>
              <a:t>https://www.youtube.com/watch?v=bbDtuMgFlBQ</a:t>
            </a:r>
            <a:endParaRPr lang="en-US" dirty="0" smtClean="0"/>
          </a:p>
          <a:p>
            <a:pPr>
              <a:buNone/>
            </a:pPr>
            <a:r>
              <a:rPr lang="en-US" dirty="0" smtClean="0"/>
              <a:t>John Stewart</a:t>
            </a:r>
          </a:p>
          <a:p>
            <a:pPr>
              <a:buNone/>
            </a:pPr>
            <a:r>
              <a:rPr lang="en-US" dirty="0" smtClean="0">
                <a:hlinkClick r:id="rId3"/>
              </a:rPr>
              <a:t>https://www.youtube.com/watch?v=boEAKeXDl4A</a:t>
            </a:r>
            <a:endParaRPr lang="en-US" dirty="0" smtClean="0"/>
          </a:p>
          <a:p>
            <a:pPr>
              <a:buNone/>
            </a:pPr>
            <a:r>
              <a:rPr lang="en-US" dirty="0" smtClean="0"/>
              <a:t>Letterman</a:t>
            </a:r>
          </a:p>
          <a:p>
            <a:pPr>
              <a:buNone/>
            </a:pPr>
            <a:r>
              <a:rPr lang="en-US" dirty="0" smtClean="0">
                <a:hlinkClick r:id="rId4"/>
              </a:rPr>
              <a:t>https://</a:t>
            </a:r>
            <a:r>
              <a:rPr lang="en-US" dirty="0" smtClean="0">
                <a:hlinkClick r:id="rId4"/>
              </a:rPr>
              <a:t>www.youtube.com/watch?v=DBLgp1qTCTg</a:t>
            </a:r>
            <a:endParaRPr lang="en-US" dirty="0" smtClean="0"/>
          </a:p>
          <a:p>
            <a:pPr>
              <a:buNone/>
            </a:pPr>
            <a:r>
              <a:rPr lang="en-US" dirty="0" smtClean="0"/>
              <a:t>British TV Covers 911</a:t>
            </a:r>
          </a:p>
          <a:p>
            <a:pPr>
              <a:buNone/>
            </a:pPr>
            <a:r>
              <a:rPr lang="en-US" dirty="0" smtClean="0">
                <a:hlinkClick r:id="rId5"/>
              </a:rPr>
              <a:t>http://cynamans.hubpages.com/hub/911-An-Untold-Story-of-Heart-Break</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11162"/>
          </a:xfrm>
        </p:spPr>
        <p:txBody>
          <a:bodyPr>
            <a:normAutofit fontScale="90000"/>
          </a:bodyPr>
          <a:lstStyle/>
          <a:p>
            <a:r>
              <a:rPr lang="en-US" dirty="0" smtClean="0"/>
              <a:t>Closure</a:t>
            </a:r>
            <a:endParaRPr lang="en-US" dirty="0"/>
          </a:p>
        </p:txBody>
      </p:sp>
      <p:sp>
        <p:nvSpPr>
          <p:cNvPr id="3" name="Content Placeholder 2"/>
          <p:cNvSpPr>
            <a:spLocks noGrp="1"/>
          </p:cNvSpPr>
          <p:nvPr>
            <p:ph idx="1"/>
          </p:nvPr>
        </p:nvSpPr>
        <p:spPr>
          <a:xfrm>
            <a:off x="457200" y="457200"/>
            <a:ext cx="8229600" cy="6096000"/>
          </a:xfrm>
        </p:spPr>
        <p:txBody>
          <a:bodyPr>
            <a:normAutofit fontScale="70000" lnSpcReduction="20000"/>
          </a:bodyPr>
          <a:lstStyle/>
          <a:p>
            <a:pPr marL="0" indent="0">
              <a:buNone/>
            </a:pPr>
            <a:r>
              <a:rPr lang="en-US" dirty="0" smtClean="0"/>
              <a:t>1. Cite </a:t>
            </a:r>
            <a:r>
              <a:rPr lang="en-US" dirty="0" smtClean="0"/>
              <a:t>one word that you feel captures the day of the 911 Attack.</a:t>
            </a:r>
          </a:p>
          <a:p>
            <a:pPr marL="0" indent="0">
              <a:buNone/>
            </a:pPr>
            <a:endParaRPr lang="en-US" dirty="0" smtClean="0"/>
          </a:p>
          <a:p>
            <a:pPr marL="0" indent="0">
              <a:buNone/>
            </a:pPr>
            <a:r>
              <a:rPr lang="en-US" dirty="0" smtClean="0"/>
              <a:t>2. Reflect on the scenarios and the confusion each scenario presented you with. In the face of danger or immediate reaction how will you respond in life?</a:t>
            </a:r>
          </a:p>
          <a:p>
            <a:pPr marL="0" indent="0">
              <a:buNone/>
            </a:pPr>
            <a:endParaRPr lang="en-US" i="1" dirty="0" smtClean="0"/>
          </a:p>
          <a:p>
            <a:pPr marL="0" indent="0">
              <a:buNone/>
            </a:pPr>
            <a:r>
              <a:rPr lang="en-US" i="1" dirty="0" smtClean="0"/>
              <a:t>3. Blink </a:t>
            </a:r>
            <a:r>
              <a:rPr lang="en-US" dirty="0" smtClean="0"/>
              <a:t>by Michael Gladwell </a:t>
            </a:r>
            <a:r>
              <a:rPr lang="en-US" dirty="0"/>
              <a:t>Why are some people brilliant decision makers, while others are consistently inept? Why do some people follow their instincts and win, while others end up stumbling into error? How do our brains really work-in the office, in the classroom, in the kitchen, and in the bedroom? And why are the best decisions often those that are impossible to explain to </a:t>
            </a:r>
            <a:r>
              <a:rPr lang="en-US" dirty="0" err="1" smtClean="0"/>
              <a:t>others?In</a:t>
            </a:r>
            <a:r>
              <a:rPr lang="en-US" dirty="0" smtClean="0"/>
              <a:t> </a:t>
            </a:r>
            <a:r>
              <a:rPr lang="en-US" dirty="0"/>
              <a:t>Blink we meet the psychologist who has learned to predict whether a marriage will last, based on a few minutes of observing a couple; the tennis coach who knows when a player will double-fault before the racket even makes contact with the ball; the antiquities experts who recognize a fake at a glance. Here, too, are great failures of "blink": the election of Warren Harding; "New Coke"; and the shooting of </a:t>
            </a:r>
            <a:r>
              <a:rPr lang="en-US" dirty="0" err="1"/>
              <a:t>Amadou</a:t>
            </a:r>
            <a:r>
              <a:rPr lang="en-US" dirty="0"/>
              <a:t> Diallo by police.</a:t>
            </a:r>
            <a:r>
              <a:rPr lang="en-US" dirty="0" smtClean="0"/>
              <a:t> </a:t>
            </a:r>
            <a:endParaRPr lang="en-US" dirty="0"/>
          </a:p>
        </p:txBody>
      </p:sp>
      <p:pic>
        <p:nvPicPr>
          <p:cNvPr id="4098" name="Picture 2" descr="http://www.successfulworkplace.org/wp-content/uploads/2011/11/deer-in-the-headlight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6600" y="5677258"/>
            <a:ext cx="1730127" cy="11807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successfulworkplace.org/wp-content/uploads/2011/11/deer-in-the-headlight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5677258"/>
            <a:ext cx="1730127" cy="11807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Homework Reporting Fill in the Web</a:t>
            </a:r>
            <a:endParaRPr lang="en-US" dirty="0"/>
          </a:p>
        </p:txBody>
      </p:sp>
      <p:sp>
        <p:nvSpPr>
          <p:cNvPr id="4" name="Oval 3"/>
          <p:cNvSpPr/>
          <p:nvPr/>
        </p:nvSpPr>
        <p:spPr>
          <a:xfrm>
            <a:off x="3733800" y="2514600"/>
            <a:ext cx="1524000" cy="106680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ttp://2irfbl23rse12dglqd39cw6v.wpengine.netdna-cdn.com/wp-content/uploads/2012/06/CLOUDSOF911.jpg"/>
          <p:cNvPicPr>
            <a:picLocks noChangeAspect="1" noChangeArrowheads="1"/>
          </p:cNvPicPr>
          <p:nvPr/>
        </p:nvPicPr>
        <p:blipFill>
          <a:blip r:embed="rId2" cstate="print"/>
          <a:srcRect/>
          <a:stretch>
            <a:fillRect/>
          </a:stretch>
        </p:blipFill>
        <p:spPr bwMode="auto">
          <a:xfrm>
            <a:off x="3962400" y="2743200"/>
            <a:ext cx="1083733" cy="609600"/>
          </a:xfrm>
          <a:prstGeom prst="rect">
            <a:avLst/>
          </a:prstGeom>
          <a:noFill/>
        </p:spPr>
      </p:pic>
      <p:cxnSp>
        <p:nvCxnSpPr>
          <p:cNvPr id="7" name="Straight Connector 6"/>
          <p:cNvCxnSpPr/>
          <p:nvPr/>
        </p:nvCxnSpPr>
        <p:spPr>
          <a:xfrm flipV="1">
            <a:off x="5257800" y="2514600"/>
            <a:ext cx="9906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4" idx="1"/>
          </p:cNvCxnSpPr>
          <p:nvPr/>
        </p:nvCxnSpPr>
        <p:spPr>
          <a:xfrm flipH="1" flipV="1">
            <a:off x="3124200" y="2286000"/>
            <a:ext cx="832785" cy="38482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4" idx="4"/>
          </p:cNvCxnSpPr>
          <p:nvPr/>
        </p:nvCxnSpPr>
        <p:spPr>
          <a:xfrm flipH="1">
            <a:off x="3962400" y="3581400"/>
            <a:ext cx="533400" cy="83820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733800" y="2514600"/>
            <a:ext cx="1524000" cy="1066800"/>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ttp://2irfbl23rse12dglqd39cw6v.wpengine.netdna-cdn.com/wp-content/uploads/2012/06/CLOUDSOF911.jpg"/>
          <p:cNvPicPr>
            <a:picLocks noChangeAspect="1" noChangeArrowheads="1"/>
          </p:cNvPicPr>
          <p:nvPr/>
        </p:nvPicPr>
        <p:blipFill>
          <a:blip r:embed="rId2" cstate="print"/>
          <a:srcRect/>
          <a:stretch>
            <a:fillRect/>
          </a:stretch>
        </p:blipFill>
        <p:spPr bwMode="auto">
          <a:xfrm>
            <a:off x="3962400" y="2743200"/>
            <a:ext cx="1083733" cy="609600"/>
          </a:xfrm>
          <a:prstGeom prst="rect">
            <a:avLst/>
          </a:prstGeom>
          <a:noFill/>
        </p:spPr>
      </p:pic>
      <p:cxnSp>
        <p:nvCxnSpPr>
          <p:cNvPr id="7" name="Straight Connector 6"/>
          <p:cNvCxnSpPr/>
          <p:nvPr/>
        </p:nvCxnSpPr>
        <p:spPr>
          <a:xfrm flipV="1">
            <a:off x="4495800" y="1905000"/>
            <a:ext cx="0" cy="609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4" idx="1"/>
          </p:cNvCxnSpPr>
          <p:nvPr/>
        </p:nvCxnSpPr>
        <p:spPr>
          <a:xfrm flipH="1" flipV="1">
            <a:off x="3276600" y="2209800"/>
            <a:ext cx="680385" cy="46102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3124200" y="3276600"/>
            <a:ext cx="6858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5181600" y="2590800"/>
            <a:ext cx="6858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876800" y="3505200"/>
            <a:ext cx="685800" cy="533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3886200" y="3581400"/>
            <a:ext cx="457200" cy="685800"/>
          </a:xfrm>
          <a:prstGeom prst="line">
            <a:avLst/>
          </a:prstGeom>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3657600" y="1447800"/>
            <a:ext cx="1676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Local</a:t>
            </a:r>
            <a:endParaRPr lang="en-US" dirty="0"/>
          </a:p>
        </p:txBody>
      </p:sp>
      <p:sp>
        <p:nvSpPr>
          <p:cNvPr id="26" name="Oval 25"/>
          <p:cNvSpPr/>
          <p:nvPr/>
        </p:nvSpPr>
        <p:spPr>
          <a:xfrm rot="4027407">
            <a:off x="5260867" y="2308938"/>
            <a:ext cx="1676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National</a:t>
            </a:r>
            <a:endParaRPr lang="en-US" dirty="0"/>
          </a:p>
        </p:txBody>
      </p:sp>
      <p:sp>
        <p:nvSpPr>
          <p:cNvPr id="27" name="Oval 26"/>
          <p:cNvSpPr/>
          <p:nvPr/>
        </p:nvSpPr>
        <p:spPr>
          <a:xfrm rot="19805771">
            <a:off x="4955372" y="3968846"/>
            <a:ext cx="1676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Personal</a:t>
            </a:r>
            <a:endParaRPr lang="en-US" dirty="0"/>
          </a:p>
        </p:txBody>
      </p:sp>
      <p:sp>
        <p:nvSpPr>
          <p:cNvPr id="28" name="Oval 27"/>
          <p:cNvSpPr/>
          <p:nvPr/>
        </p:nvSpPr>
        <p:spPr>
          <a:xfrm>
            <a:off x="3276600" y="4267200"/>
            <a:ext cx="1676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Odd</a:t>
            </a:r>
            <a:endParaRPr lang="en-US" dirty="0"/>
          </a:p>
        </p:txBody>
      </p:sp>
      <p:sp>
        <p:nvSpPr>
          <p:cNvPr id="29" name="Oval 28"/>
          <p:cNvSpPr/>
          <p:nvPr/>
        </p:nvSpPr>
        <p:spPr>
          <a:xfrm rot="4211742">
            <a:off x="2023068" y="3304477"/>
            <a:ext cx="16764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Islam</a:t>
            </a:r>
            <a:endParaRPr lang="en-US" dirty="0"/>
          </a:p>
        </p:txBody>
      </p:sp>
      <p:sp>
        <p:nvSpPr>
          <p:cNvPr id="30" name="Oval 29"/>
          <p:cNvSpPr/>
          <p:nvPr/>
        </p:nvSpPr>
        <p:spPr>
          <a:xfrm rot="18754347">
            <a:off x="2294217" y="1913627"/>
            <a:ext cx="1467074" cy="4597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Anything</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667" t="15030" r="12381" b="25744"/>
          <a:stretch/>
        </p:blipFill>
        <p:spPr bwMode="auto">
          <a:xfrm>
            <a:off x="152400" y="304800"/>
            <a:ext cx="8839200" cy="5514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5952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Clips on that Day and Scenarios</a:t>
            </a:r>
            <a:endParaRPr lang="en-US" dirty="0"/>
          </a:p>
        </p:txBody>
      </p:sp>
      <p:sp>
        <p:nvSpPr>
          <p:cNvPr id="3" name="Content Placeholder 2"/>
          <p:cNvSpPr>
            <a:spLocks noGrp="1"/>
          </p:cNvSpPr>
          <p:nvPr>
            <p:ph idx="1"/>
          </p:nvPr>
        </p:nvSpPr>
        <p:spPr>
          <a:xfrm>
            <a:off x="304800" y="1600200"/>
            <a:ext cx="8610600" cy="4525963"/>
          </a:xfrm>
        </p:spPr>
        <p:txBody>
          <a:bodyPr>
            <a:normAutofit lnSpcReduction="10000"/>
          </a:bodyPr>
          <a:lstStyle/>
          <a:p>
            <a:pPr>
              <a:buNone/>
            </a:pPr>
            <a:r>
              <a:rPr lang="en-US" dirty="0" smtClean="0"/>
              <a:t>Today Show</a:t>
            </a:r>
          </a:p>
          <a:p>
            <a:pPr>
              <a:buNone/>
            </a:pPr>
            <a:r>
              <a:rPr lang="en-US" dirty="0" smtClean="0">
                <a:hlinkClick r:id="rId2"/>
              </a:rPr>
              <a:t>https://www.youtube.com/watch?v=QnvryCDEQrg</a:t>
            </a:r>
            <a:endParaRPr lang="en-US" dirty="0" smtClean="0"/>
          </a:p>
          <a:p>
            <a:pPr>
              <a:buNone/>
            </a:pPr>
            <a:endParaRPr lang="en-US" dirty="0"/>
          </a:p>
          <a:p>
            <a:pPr>
              <a:buNone/>
            </a:pPr>
            <a:r>
              <a:rPr lang="en-US" dirty="0" smtClean="0"/>
              <a:t>1</a:t>
            </a:r>
            <a:r>
              <a:rPr lang="en-US" baseline="30000" dirty="0" smtClean="0"/>
              <a:t>st</a:t>
            </a:r>
            <a:r>
              <a:rPr lang="en-US" dirty="0" smtClean="0"/>
              <a:t> Five Minutes</a:t>
            </a:r>
          </a:p>
          <a:p>
            <a:pPr>
              <a:buNone/>
            </a:pPr>
            <a:r>
              <a:rPr lang="en-US" dirty="0" smtClean="0">
                <a:hlinkClick r:id="rId3"/>
              </a:rPr>
              <a:t>https://www.youtube.com/watch?v=vfYQAPhjwzA</a:t>
            </a:r>
            <a:endParaRPr lang="en-US" dirty="0" smtClean="0"/>
          </a:p>
          <a:p>
            <a:pPr>
              <a:buNone/>
            </a:pPr>
            <a:endParaRPr lang="en-US" dirty="0" smtClean="0"/>
          </a:p>
          <a:p>
            <a:pPr>
              <a:buNone/>
            </a:pPr>
            <a:r>
              <a:rPr lang="en-US" dirty="0" smtClean="0"/>
              <a:t>Unknown</a:t>
            </a:r>
          </a:p>
          <a:p>
            <a:pPr>
              <a:buNone/>
            </a:pPr>
            <a:r>
              <a:rPr lang="en-US" dirty="0" smtClean="0">
                <a:hlinkClick r:id="rId4"/>
              </a:rPr>
              <a:t>https://www.youtube.com/watch?v=1lKZqqSI9-s</a:t>
            </a: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487362"/>
          </a:xfrm>
        </p:spPr>
        <p:txBody>
          <a:bodyPr>
            <a:normAutofit fontScale="90000"/>
          </a:bodyPr>
          <a:lstStyle/>
          <a:p>
            <a:r>
              <a:rPr lang="en-US" dirty="0" smtClean="0"/>
              <a:t>Morning Scenarios</a:t>
            </a:r>
            <a:endParaRPr lang="en-US" dirty="0"/>
          </a:p>
        </p:txBody>
      </p:sp>
      <p:sp>
        <p:nvSpPr>
          <p:cNvPr id="4" name="TextBox 3"/>
          <p:cNvSpPr txBox="1"/>
          <p:nvPr/>
        </p:nvSpPr>
        <p:spPr>
          <a:xfrm>
            <a:off x="914400" y="1295400"/>
            <a:ext cx="7162800" cy="646331"/>
          </a:xfrm>
          <a:prstGeom prst="rect">
            <a:avLst/>
          </a:prstGeom>
          <a:noFill/>
        </p:spPr>
        <p:txBody>
          <a:bodyPr wrap="square" rtlCol="0">
            <a:spAutoFit/>
          </a:bodyPr>
          <a:lstStyle/>
          <a:p>
            <a:r>
              <a:rPr lang="en-US" dirty="0" smtClean="0"/>
              <a:t>As a parent at work not knowing when, where and if another attack would occur, what do you do in the moment?</a:t>
            </a:r>
            <a:endParaRPr lang="en-US" dirty="0"/>
          </a:p>
        </p:txBody>
      </p:sp>
      <p:pic>
        <p:nvPicPr>
          <p:cNvPr id="9218" name="Picture 2" descr="http://stimulatedboredom.com/wp-content/uploads/2011/09/911.aftermath.jpg"/>
          <p:cNvPicPr>
            <a:picLocks noChangeAspect="1" noChangeArrowheads="1"/>
          </p:cNvPicPr>
          <p:nvPr/>
        </p:nvPicPr>
        <p:blipFill>
          <a:blip r:embed="rId2" cstate="print"/>
          <a:srcRect/>
          <a:stretch>
            <a:fillRect/>
          </a:stretch>
        </p:blipFill>
        <p:spPr bwMode="auto">
          <a:xfrm>
            <a:off x="0" y="2590800"/>
            <a:ext cx="3855826" cy="2743200"/>
          </a:xfrm>
          <a:prstGeom prst="rect">
            <a:avLst/>
          </a:prstGeom>
          <a:noFill/>
        </p:spPr>
      </p:pic>
      <p:sp>
        <p:nvSpPr>
          <p:cNvPr id="6" name="TextBox 5"/>
          <p:cNvSpPr txBox="1"/>
          <p:nvPr/>
        </p:nvSpPr>
        <p:spPr>
          <a:xfrm>
            <a:off x="152400" y="2133600"/>
            <a:ext cx="2895600" cy="369332"/>
          </a:xfrm>
          <a:prstGeom prst="rect">
            <a:avLst/>
          </a:prstGeom>
          <a:noFill/>
        </p:spPr>
        <p:txBody>
          <a:bodyPr wrap="square" rtlCol="0">
            <a:spAutoFit/>
          </a:bodyPr>
          <a:lstStyle/>
          <a:p>
            <a:r>
              <a:rPr lang="en-US" dirty="0" smtClean="0"/>
              <a:t>What you see</a:t>
            </a:r>
            <a:endParaRPr lang="en-US" dirty="0"/>
          </a:p>
        </p:txBody>
      </p:sp>
      <p:pic>
        <p:nvPicPr>
          <p:cNvPr id="9220" name="Picture 4" descr="http://www.reliabledrain.com/wp-content/uploads/2015/02/sheffield2.png"/>
          <p:cNvPicPr>
            <a:picLocks noChangeAspect="1" noChangeArrowheads="1"/>
          </p:cNvPicPr>
          <p:nvPr/>
        </p:nvPicPr>
        <p:blipFill>
          <a:blip r:embed="rId3" cstate="print"/>
          <a:srcRect/>
          <a:stretch>
            <a:fillRect/>
          </a:stretch>
        </p:blipFill>
        <p:spPr bwMode="auto">
          <a:xfrm>
            <a:off x="5638800" y="2438400"/>
            <a:ext cx="3352800" cy="3352800"/>
          </a:xfrm>
          <a:prstGeom prst="rect">
            <a:avLst/>
          </a:prstGeom>
          <a:noFill/>
        </p:spPr>
      </p:pic>
      <p:sp>
        <p:nvSpPr>
          <p:cNvPr id="8" name="TextBox 7"/>
          <p:cNvSpPr txBox="1"/>
          <p:nvPr/>
        </p:nvSpPr>
        <p:spPr>
          <a:xfrm>
            <a:off x="5715000" y="2133600"/>
            <a:ext cx="3048000" cy="369332"/>
          </a:xfrm>
          <a:prstGeom prst="rect">
            <a:avLst/>
          </a:prstGeom>
          <a:noFill/>
        </p:spPr>
        <p:txBody>
          <a:bodyPr wrap="square" rtlCol="0">
            <a:spAutoFit/>
          </a:bodyPr>
          <a:lstStyle/>
          <a:p>
            <a:r>
              <a:rPr lang="en-US" dirty="0" smtClean="0"/>
              <a:t>You at work</a:t>
            </a:r>
            <a:endParaRPr lang="en-US" dirty="0"/>
          </a:p>
        </p:txBody>
      </p:sp>
      <p:pic>
        <p:nvPicPr>
          <p:cNvPr id="9222" name="Picture 6" descr="http://www.usnews.com/dbimages/master/40788/FE_DA_2013BHS_Charter.jpg"/>
          <p:cNvPicPr>
            <a:picLocks noChangeAspect="1" noChangeArrowheads="1"/>
          </p:cNvPicPr>
          <p:nvPr/>
        </p:nvPicPr>
        <p:blipFill>
          <a:blip r:embed="rId4" cstate="print"/>
          <a:srcRect/>
          <a:stretch>
            <a:fillRect/>
          </a:stretch>
        </p:blipFill>
        <p:spPr bwMode="auto">
          <a:xfrm>
            <a:off x="3200400" y="5105400"/>
            <a:ext cx="2411648" cy="1600200"/>
          </a:xfrm>
          <a:prstGeom prst="rect">
            <a:avLst/>
          </a:prstGeom>
          <a:noFill/>
        </p:spPr>
      </p:pic>
      <p:sp>
        <p:nvSpPr>
          <p:cNvPr id="10" name="TextBox 9"/>
          <p:cNvSpPr txBox="1"/>
          <p:nvPr/>
        </p:nvSpPr>
        <p:spPr>
          <a:xfrm>
            <a:off x="3886200" y="4724400"/>
            <a:ext cx="1447800" cy="369332"/>
          </a:xfrm>
          <a:prstGeom prst="rect">
            <a:avLst/>
          </a:prstGeom>
          <a:noFill/>
        </p:spPr>
        <p:txBody>
          <a:bodyPr wrap="square" rtlCol="0">
            <a:spAutoFit/>
          </a:bodyPr>
          <a:lstStyle/>
          <a:p>
            <a:r>
              <a:rPr lang="en-US" dirty="0" smtClean="0"/>
              <a:t>Your kid</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0"/>
            <a:ext cx="8229600" cy="4525963"/>
          </a:xfrm>
        </p:spPr>
        <p:txBody>
          <a:bodyPr>
            <a:normAutofit fontScale="92500"/>
          </a:bodyPr>
          <a:lstStyle/>
          <a:p>
            <a:pPr>
              <a:buNone/>
            </a:pPr>
            <a:r>
              <a:rPr lang="en-US" dirty="0" smtClean="0"/>
              <a:t>You are a school superintendent, principal or teacher (based on row). Do you:</a:t>
            </a:r>
          </a:p>
          <a:p>
            <a:pPr marL="514350" indent="-514350">
              <a:buAutoNum type="arabicPeriod"/>
            </a:pPr>
            <a:r>
              <a:rPr lang="en-US" dirty="0" smtClean="0"/>
              <a:t>Continue with the day as if nothing occurred and ignore the topic?</a:t>
            </a:r>
          </a:p>
          <a:p>
            <a:pPr marL="514350" indent="-514350">
              <a:buAutoNum type="arabicPeriod"/>
            </a:pPr>
            <a:r>
              <a:rPr lang="en-US" dirty="0" smtClean="0"/>
              <a:t>Allow your teachers to show the news?</a:t>
            </a:r>
          </a:p>
          <a:p>
            <a:pPr marL="514350" indent="-514350">
              <a:buAutoNum type="arabicPeriod"/>
            </a:pPr>
            <a:r>
              <a:rPr lang="en-US" dirty="0" smtClean="0"/>
              <a:t>Do not allow your teachers to show the news?</a:t>
            </a:r>
          </a:p>
          <a:p>
            <a:pPr marL="514350" indent="-514350">
              <a:buAutoNum type="arabicPeriod"/>
            </a:pPr>
            <a:r>
              <a:rPr lang="en-US" dirty="0" smtClean="0"/>
              <a:t>Close school?</a:t>
            </a:r>
          </a:p>
          <a:p>
            <a:pPr marL="514350" indent="-514350">
              <a:buAutoNum type="arabicPeriod"/>
            </a:pPr>
            <a:r>
              <a:rPr lang="en-US" dirty="0" smtClean="0"/>
              <a:t>Something else?</a:t>
            </a:r>
          </a:p>
          <a:p>
            <a:pPr marL="514350" indent="-514350">
              <a:buAutoNum type="arabicPeriod"/>
            </a:pPr>
            <a:endParaRPr lang="en-US" dirty="0"/>
          </a:p>
        </p:txBody>
      </p:sp>
      <p:pic>
        <p:nvPicPr>
          <p:cNvPr id="7170" name="Picture 2" descr="http://imgick.nj.com/home/njo-media/width960/img/the-times/photo/2013/08/-a0c42dc5a612ff5c.jpg"/>
          <p:cNvPicPr>
            <a:picLocks noChangeAspect="1" noChangeArrowheads="1"/>
          </p:cNvPicPr>
          <p:nvPr/>
        </p:nvPicPr>
        <p:blipFill>
          <a:blip r:embed="rId2" cstate="print"/>
          <a:srcRect/>
          <a:stretch>
            <a:fillRect/>
          </a:stretch>
        </p:blipFill>
        <p:spPr bwMode="auto">
          <a:xfrm>
            <a:off x="6096000" y="3048000"/>
            <a:ext cx="2667896" cy="3543299"/>
          </a:xfrm>
          <a:prstGeom prst="rect">
            <a:avLst/>
          </a:prstGeom>
          <a:noFill/>
        </p:spPr>
      </p:pic>
      <p:sp>
        <p:nvSpPr>
          <p:cNvPr id="5" name="TextBox 4"/>
          <p:cNvSpPr txBox="1"/>
          <p:nvPr/>
        </p:nvSpPr>
        <p:spPr>
          <a:xfrm>
            <a:off x="1371600" y="5562600"/>
            <a:ext cx="4267200" cy="369332"/>
          </a:xfrm>
          <a:prstGeom prst="rect">
            <a:avLst/>
          </a:prstGeom>
          <a:noFill/>
        </p:spPr>
        <p:txBody>
          <a:bodyPr wrap="square" rtlCol="0">
            <a:spAutoFit/>
          </a:bodyPr>
          <a:lstStyle/>
          <a:p>
            <a:r>
              <a:rPr lang="en-US" dirty="0" smtClean="0"/>
              <a:t>Frank </a:t>
            </a:r>
            <a:r>
              <a:rPr lang="en-US" dirty="0" err="1" smtClean="0"/>
              <a:t>Ingargiola</a:t>
            </a:r>
            <a:r>
              <a:rPr lang="en-US" dirty="0" smtClean="0"/>
              <a:t> SBHS Principal</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 the President f the US What do you Do after Being Told About the Attack?</a:t>
            </a:r>
            <a:endParaRPr lang="en-US" dirty="0"/>
          </a:p>
        </p:txBody>
      </p:sp>
      <p:pic>
        <p:nvPicPr>
          <p:cNvPr id="21506" name="Picture 2" descr="http://img.timeinc.net/time/daily/2011/1105/360_bush_sep_11_classroom_hfs_0502.jpg"/>
          <p:cNvPicPr>
            <a:picLocks noChangeAspect="1" noChangeArrowheads="1"/>
          </p:cNvPicPr>
          <p:nvPr/>
        </p:nvPicPr>
        <p:blipFill>
          <a:blip r:embed="rId2" cstate="print"/>
          <a:srcRect/>
          <a:stretch>
            <a:fillRect/>
          </a:stretch>
        </p:blipFill>
        <p:spPr bwMode="auto">
          <a:xfrm>
            <a:off x="1600200" y="1905000"/>
            <a:ext cx="5646905" cy="3686176"/>
          </a:xfrm>
          <a:prstGeom prst="rect">
            <a:avLst/>
          </a:prstGeom>
          <a:noFill/>
        </p:spPr>
      </p:pic>
      <p:sp>
        <p:nvSpPr>
          <p:cNvPr id="5" name="Rectangle 4"/>
          <p:cNvSpPr/>
          <p:nvPr/>
        </p:nvSpPr>
        <p:spPr>
          <a:xfrm>
            <a:off x="2971800" y="5638800"/>
            <a:ext cx="2706190" cy="369332"/>
          </a:xfrm>
          <a:prstGeom prst="rect">
            <a:avLst/>
          </a:prstGeom>
        </p:spPr>
        <p:txBody>
          <a:bodyPr wrap="none">
            <a:spAutoFit/>
          </a:bodyPr>
          <a:lstStyle/>
          <a:p>
            <a:r>
              <a:rPr lang="en-US" dirty="0"/>
              <a:t>Booker Elementary </a:t>
            </a:r>
            <a:r>
              <a:rPr lang="en-US" b="1" dirty="0"/>
              <a:t>School</a:t>
            </a:r>
            <a:r>
              <a:rPr lang="en-US" dirty="0"/>
              <a:t> </a:t>
            </a:r>
          </a:p>
        </p:txBody>
      </p:sp>
      <p:sp>
        <p:nvSpPr>
          <p:cNvPr id="6" name="TextBox 5"/>
          <p:cNvSpPr txBox="1"/>
          <p:nvPr/>
        </p:nvSpPr>
        <p:spPr>
          <a:xfrm>
            <a:off x="1752600" y="5943600"/>
            <a:ext cx="5334000" cy="381000"/>
          </a:xfrm>
          <a:prstGeom prst="rect">
            <a:avLst/>
          </a:prstGeom>
          <a:noFill/>
        </p:spPr>
        <p:txBody>
          <a:bodyPr wrap="square" rtlCol="0">
            <a:spAutoFit/>
          </a:bodyPr>
          <a:lstStyle/>
          <a:p>
            <a:r>
              <a:rPr lang="en-US" dirty="0" smtClean="0">
                <a:hlinkClick r:id="rId3"/>
              </a:rPr>
              <a:t>https://www.youtube.com/watch?v=IedVRYUNWUU</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 you do about recalling every plane in the air?</a:t>
            </a:r>
            <a:endParaRPr lang="en-US" dirty="0"/>
          </a:p>
        </p:txBody>
      </p:sp>
      <p:pic>
        <p:nvPicPr>
          <p:cNvPr id="5122" name="Picture 2" descr="http://registry.faa.gov/aircraftinquiry/img/layout/logoPrin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438400"/>
            <a:ext cx="7972425" cy="2857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493</Words>
  <Application>Microsoft Office PowerPoint</Application>
  <PresentationFormat>On-screen Show (4:3)</PresentationFormat>
  <Paragraphs>57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 Day 2 September 11, 2001</vt:lpstr>
      <vt:lpstr>Homework Reporting Fill in the Web</vt:lpstr>
      <vt:lpstr>PowerPoint Presentation</vt:lpstr>
      <vt:lpstr>PowerPoint Presentation</vt:lpstr>
      <vt:lpstr>Clips on that Day and Scenarios</vt:lpstr>
      <vt:lpstr>Morning Scenarios</vt:lpstr>
      <vt:lpstr>PowerPoint Presentation</vt:lpstr>
      <vt:lpstr>As the President f the US What do you Do after Being Told About the Attack?</vt:lpstr>
      <vt:lpstr>What do you do about recalling every plane in the air?</vt:lpstr>
      <vt:lpstr>Scenario</vt:lpstr>
      <vt:lpstr>As an Air Force pilot your commanding officer informs you that you are to follow Flight 93 and possibly shoot the plane down. What do you do?</vt:lpstr>
      <vt:lpstr>As US business owner selling appliances, what would you do?</vt:lpstr>
      <vt:lpstr>As your daughter/son come home from school how do you explain the day?</vt:lpstr>
      <vt:lpstr>As a firemen, do you go in the building to save lives?</vt:lpstr>
      <vt:lpstr>That Night Evening Editions</vt:lpstr>
      <vt:lpstr>That Night</vt:lpstr>
      <vt:lpstr>Closure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Day 2 September 11, 2001</dc:title>
  <dc:creator>006435</dc:creator>
  <cp:lastModifiedBy>Ramon Quinones</cp:lastModifiedBy>
  <cp:revision>9</cp:revision>
  <dcterms:created xsi:type="dcterms:W3CDTF">2015-03-10T14:02:05Z</dcterms:created>
  <dcterms:modified xsi:type="dcterms:W3CDTF">2015-03-24T18:04:06Z</dcterms:modified>
</cp:coreProperties>
</file>